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9" r:id="rId4"/>
    <p:sldId id="258" r:id="rId5"/>
    <p:sldId id="260" r:id="rId6"/>
    <p:sldId id="261" r:id="rId7"/>
    <p:sldId id="263" r:id="rId8"/>
    <p:sldId id="264" r:id="rId9"/>
    <p:sldId id="267" r:id="rId10"/>
    <p:sldId id="265" r:id="rId11"/>
    <p:sldId id="270" r:id="rId12"/>
    <p:sldId id="268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iDWKGVM+QFRc+YfayvjmVa8K1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7FB6D-BAA5-41B7-A4F5-3FF509582F5F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3FD63-D533-485B-A4B9-B67BEE34C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108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c8b6e55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c8b6e555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5c8b6e555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12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rikset.com/" TargetMode="External"/><Relationship Id="rId2" Type="http://schemas.openxmlformats.org/officeDocument/2006/relationships/hyperlink" Target="mailto:support@trikset.com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rikset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>
  <p:cSld name="2_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62977" y="1539747"/>
            <a:ext cx="8266043" cy="1728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63392" y="1539747"/>
            <a:ext cx="8266043" cy="1644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200" y="480894"/>
            <a:ext cx="2927437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>
          <a:blip r:embed="rId3"/>
          <a:srcRect/>
          <a:stretch/>
        </p:blipFill>
        <p:spPr>
          <a:xfrm>
            <a:off x="4533900" y="3158114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125" y="377092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олько заголовок">
  <p:cSld name="1_Только заголовок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1" name="Google Shape;31;p14"/>
          <p:cNvSpPr txBox="1"/>
          <p:nvPr/>
        </p:nvSpPr>
        <p:spPr>
          <a:xfrm>
            <a:off x="4076700" y="1614256"/>
            <a:ext cx="7467601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support@trikset.com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Справочный центр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help.trikset.com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4"/>
          <p:cNvSpPr txBox="1"/>
          <p:nvPr/>
        </p:nvSpPr>
        <p:spPr>
          <a:xfrm flipH="1">
            <a:off x="838125" y="322646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rPr>
              <a:t>Информация и контакты</a:t>
            </a:r>
            <a:endParaRPr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5307" y="2214584"/>
            <a:ext cx="3592786" cy="3592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14800" y="2857817"/>
            <a:ext cx="2581275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/>
        </p:nvSpPr>
        <p:spPr>
          <a:xfrm>
            <a:off x="6785632" y="2829858"/>
            <a:ext cx="10055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trikset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680" y="1580971"/>
            <a:ext cx="2563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trikset.com</a:t>
            </a:r>
            <a:endParaRPr lang="ru-RU" sz="3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nc-sa/3.0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 l="6972" t="36957" r="7355" b="36954"/>
          <a:stretch/>
        </p:blipFill>
        <p:spPr>
          <a:xfrm>
            <a:off x="9945279" y="396000"/>
            <a:ext cx="1782001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150" y="6314626"/>
            <a:ext cx="24288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425" y="6314626"/>
            <a:ext cx="39147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ООО «</a:t>
            </a:r>
            <a:r>
              <a:rPr lang="ru-RU" sz="1200" b="0" i="0" u="none" strike="noStrike" cap="none" dirty="0" err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КиберТех</a:t>
            </a: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»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Санкт-Петербург, 20</a:t>
            </a:r>
            <a:r>
              <a:rPr lang="en-US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endParaRPr sz="1200" b="0" i="0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675" y="6434126"/>
            <a:ext cx="739617" cy="2587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FA1F92-892E-42C4-A8D7-E3FAC720D6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06354" y="2053547"/>
            <a:ext cx="7892248" cy="1204033"/>
          </a:xfrm>
        </p:spPr>
        <p:txBody>
          <a:bodyPr/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Calibri" pitchFamily="34" charset="0"/>
                <a:sym typeface="Trebuchet MS"/>
              </a:rPr>
              <a:t>Система управления. Релейный регулятор. Силовой мотор.</a:t>
            </a:r>
            <a:endParaRPr lang="ru-RU" sz="4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93B4A37-B100-4CE7-B64B-6B18852F872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18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BE85EB3-0CA1-49F8-8F19-977D2525E3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10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AC521D6-B117-4119-87F9-14505DB22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Релейный регулятор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F2300D-F7A5-4C4B-8DDC-6E20ACEBB815}"/>
              </a:ext>
            </a:extLst>
          </p:cNvPr>
          <p:cNvSpPr txBox="1"/>
          <p:nvPr/>
        </p:nvSpPr>
        <p:spPr>
          <a:xfrm>
            <a:off x="838124" y="1146350"/>
            <a:ext cx="9965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montserrat" pitchFamily="2" charset="-52"/>
                <a:cs typeface="Calibri" pitchFamily="34" charset="0"/>
              </a:rPr>
              <a:t>Система состояний. Регулятор переключается между тремя состояниями.</a:t>
            </a:r>
            <a:endParaRPr lang="ru-RU" sz="2400" b="1" dirty="0">
              <a:latin typeface="montserrat" pitchFamily="2" charset="-52"/>
              <a:cs typeface="Calibri" pitchFamily="34" charset="0"/>
            </a:endParaRPr>
          </a:p>
        </p:txBody>
      </p:sp>
      <p:sp>
        <p:nvSpPr>
          <p:cNvPr id="6" name="Ромб 5">
            <a:extLst>
              <a:ext uri="{FF2B5EF4-FFF2-40B4-BE49-F238E27FC236}">
                <a16:creationId xmlns:a16="http://schemas.microsoft.com/office/drawing/2014/main" id="{D526E2AB-831E-4DA6-AB95-8AC37D98472C}"/>
              </a:ext>
            </a:extLst>
          </p:cNvPr>
          <p:cNvSpPr/>
          <p:nvPr/>
        </p:nvSpPr>
        <p:spPr>
          <a:xfrm>
            <a:off x="4635306" y="2541100"/>
            <a:ext cx="1690700" cy="912189"/>
          </a:xfrm>
          <a:prstGeom prst="diamond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Calibri" panose="020F0502020204030204" pitchFamily="34" charset="0"/>
                <a:cs typeface="Calibri" panose="020F0502020204030204" pitchFamily="34" charset="0"/>
              </a:rPr>
              <a:t>Условие</a:t>
            </a:r>
            <a:r>
              <a:rPr lang="ru-RU" sz="1100" dirty="0">
                <a:latin typeface="Montserrat" pitchFamily="2" charset="-52"/>
              </a:rPr>
              <a:t> 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B8E3C52-8B39-46D5-8170-15B3E56BA862}"/>
              </a:ext>
            </a:extLst>
          </p:cNvPr>
          <p:cNvSpPr/>
          <p:nvPr/>
        </p:nvSpPr>
        <p:spPr>
          <a:xfrm>
            <a:off x="2725606" y="3787188"/>
            <a:ext cx="1152128" cy="504056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Calibri" panose="020F0502020204030204" pitchFamily="34" charset="0"/>
                <a:cs typeface="Calibri" panose="020F0502020204030204" pitchFamily="34" charset="0"/>
              </a:rPr>
              <a:t>Состояние</a:t>
            </a:r>
            <a:r>
              <a:rPr lang="ru-RU" sz="1100" dirty="0">
                <a:latin typeface="Montserrat" pitchFamily="2" charset="-52"/>
              </a:rPr>
              <a:t> 1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0F5830E7-0C25-401F-A00C-061F0C448CB2}"/>
              </a:ext>
            </a:extLst>
          </p:cNvPr>
          <p:cNvSpPr/>
          <p:nvPr/>
        </p:nvSpPr>
        <p:spPr>
          <a:xfrm>
            <a:off x="4623401" y="1641243"/>
            <a:ext cx="1714512" cy="573133"/>
          </a:xfrm>
          <a:prstGeom prst="ellipse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Начало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Соединительная линия уступом 11">
            <a:extLst>
              <a:ext uri="{FF2B5EF4-FFF2-40B4-BE49-F238E27FC236}">
                <a16:creationId xmlns:a16="http://schemas.microsoft.com/office/drawing/2014/main" id="{8D20C842-58B7-4F38-8340-920A840789D4}"/>
              </a:ext>
            </a:extLst>
          </p:cNvPr>
          <p:cNvCxnSpPr/>
          <p:nvPr/>
        </p:nvCxnSpPr>
        <p:spPr>
          <a:xfrm rot="5400000" flipH="1" flipV="1">
            <a:off x="3714648" y="4249808"/>
            <a:ext cx="3470679" cy="53262"/>
          </a:xfrm>
          <a:prstGeom prst="bentConnector5">
            <a:avLst>
              <a:gd name="adj1" fmla="val -6818"/>
              <a:gd name="adj2" fmla="val -6045963"/>
              <a:gd name="adj3" fmla="val 106587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16">
            <a:extLst>
              <a:ext uri="{FF2B5EF4-FFF2-40B4-BE49-F238E27FC236}">
                <a16:creationId xmlns:a16="http://schemas.microsoft.com/office/drawing/2014/main" id="{59C54DF9-C6AC-4768-9FD1-3A425481A65D}"/>
              </a:ext>
            </a:extLst>
          </p:cNvPr>
          <p:cNvCxnSpPr>
            <a:stCxn id="6" idx="1"/>
            <a:endCxn id="7" idx="0"/>
          </p:cNvCxnSpPr>
          <p:nvPr/>
        </p:nvCxnSpPr>
        <p:spPr>
          <a:xfrm rot="10800000" flipV="1">
            <a:off x="3301670" y="2997194"/>
            <a:ext cx="1333636" cy="78999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3F6AEC8D-2DE2-4283-B631-32ED782FA0D4}"/>
              </a:ext>
            </a:extLst>
          </p:cNvPr>
          <p:cNvCxnSpPr>
            <a:stCxn id="8" idx="4"/>
            <a:endCxn id="6" idx="0"/>
          </p:cNvCxnSpPr>
          <p:nvPr/>
        </p:nvCxnSpPr>
        <p:spPr>
          <a:xfrm flipH="1">
            <a:off x="5480656" y="2214376"/>
            <a:ext cx="1" cy="3267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428A8B8-76BC-4E65-A1CB-1653555F7E5E}"/>
              </a:ext>
            </a:extLst>
          </p:cNvPr>
          <p:cNvSpPr/>
          <p:nvPr/>
        </p:nvSpPr>
        <p:spPr>
          <a:xfrm>
            <a:off x="5395119" y="4559914"/>
            <a:ext cx="1152128" cy="504056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Calibri" panose="020F0502020204030204" pitchFamily="34" charset="0"/>
                <a:cs typeface="Calibri" panose="020F0502020204030204" pitchFamily="34" charset="0"/>
              </a:rPr>
              <a:t>Состояние</a:t>
            </a:r>
            <a:r>
              <a:rPr lang="ru-RU" sz="1100" dirty="0">
                <a:latin typeface="Montserrat" pitchFamily="2" charset="-52"/>
              </a:rPr>
              <a:t> 2</a:t>
            </a:r>
          </a:p>
        </p:txBody>
      </p:sp>
      <p:cxnSp>
        <p:nvCxnSpPr>
          <p:cNvPr id="13" name="Соединительная линия уступом 20">
            <a:extLst>
              <a:ext uri="{FF2B5EF4-FFF2-40B4-BE49-F238E27FC236}">
                <a16:creationId xmlns:a16="http://schemas.microsoft.com/office/drawing/2014/main" id="{8EBC4AA7-7E83-442F-BE6E-1086AB2B5041}"/>
              </a:ext>
            </a:extLst>
          </p:cNvPr>
          <p:cNvCxnSpPr>
            <a:stCxn id="6" idx="3"/>
            <a:endCxn id="17" idx="0"/>
          </p:cNvCxnSpPr>
          <p:nvPr/>
        </p:nvCxnSpPr>
        <p:spPr>
          <a:xfrm>
            <a:off x="6326006" y="2997195"/>
            <a:ext cx="1040988" cy="33389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23">
            <a:extLst>
              <a:ext uri="{FF2B5EF4-FFF2-40B4-BE49-F238E27FC236}">
                <a16:creationId xmlns:a16="http://schemas.microsoft.com/office/drawing/2014/main" id="{092FF8DE-12B4-4D8F-9439-C2BC893A1075}"/>
              </a:ext>
            </a:extLst>
          </p:cNvPr>
          <p:cNvCxnSpPr>
            <a:stCxn id="7" idx="2"/>
            <a:endCxn id="18" idx="2"/>
          </p:cNvCxnSpPr>
          <p:nvPr/>
        </p:nvCxnSpPr>
        <p:spPr>
          <a:xfrm rot="16200000" flipH="1">
            <a:off x="3503049" y="4089864"/>
            <a:ext cx="1648527" cy="2051285"/>
          </a:xfrm>
          <a:prstGeom prst="bentConnector2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Блок-схема: узел 14">
            <a:extLst>
              <a:ext uri="{FF2B5EF4-FFF2-40B4-BE49-F238E27FC236}">
                <a16:creationId xmlns:a16="http://schemas.microsoft.com/office/drawing/2014/main" id="{0CBB6AA0-1797-4209-B049-2B1095900578}"/>
              </a:ext>
            </a:extLst>
          </p:cNvPr>
          <p:cNvSpPr/>
          <p:nvPr/>
        </p:nvSpPr>
        <p:spPr>
          <a:xfrm>
            <a:off x="7383296" y="5623392"/>
            <a:ext cx="148878" cy="144016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Montserrat" pitchFamily="2" charset="-52"/>
            </a:endParaRPr>
          </a:p>
        </p:txBody>
      </p:sp>
      <p:cxnSp>
        <p:nvCxnSpPr>
          <p:cNvPr id="16" name="Соединительная линия уступом 37">
            <a:extLst>
              <a:ext uri="{FF2B5EF4-FFF2-40B4-BE49-F238E27FC236}">
                <a16:creationId xmlns:a16="http://schemas.microsoft.com/office/drawing/2014/main" id="{2AB00812-7A17-4411-BB57-8C07D3B3E0DF}"/>
              </a:ext>
            </a:extLst>
          </p:cNvPr>
          <p:cNvCxnSpPr>
            <a:stCxn id="12" idx="2"/>
            <a:endCxn id="15" idx="2"/>
          </p:cNvCxnSpPr>
          <p:nvPr/>
        </p:nvCxnSpPr>
        <p:spPr>
          <a:xfrm rot="16200000" flipH="1">
            <a:off x="6361524" y="4673628"/>
            <a:ext cx="631430" cy="1412113"/>
          </a:xfrm>
          <a:prstGeom prst="bentConnector2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Ромб 16">
            <a:extLst>
              <a:ext uri="{FF2B5EF4-FFF2-40B4-BE49-F238E27FC236}">
                <a16:creationId xmlns:a16="http://schemas.microsoft.com/office/drawing/2014/main" id="{6E0B68C4-3BBA-40A7-90B1-1CAABDB081C6}"/>
              </a:ext>
            </a:extLst>
          </p:cNvPr>
          <p:cNvSpPr/>
          <p:nvPr/>
        </p:nvSpPr>
        <p:spPr>
          <a:xfrm>
            <a:off x="6516768" y="3331093"/>
            <a:ext cx="1700451" cy="912189"/>
          </a:xfrm>
          <a:prstGeom prst="diamond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Calibri" panose="020F0502020204030204" pitchFamily="34" charset="0"/>
                <a:cs typeface="Calibri" panose="020F0502020204030204" pitchFamily="34" charset="0"/>
              </a:rPr>
              <a:t>Условие</a:t>
            </a:r>
            <a:r>
              <a:rPr lang="ru-RU" sz="1100" dirty="0">
                <a:latin typeface="Montserrat" pitchFamily="2" charset="-52"/>
              </a:rPr>
              <a:t> 2</a:t>
            </a:r>
          </a:p>
        </p:txBody>
      </p:sp>
      <p:sp>
        <p:nvSpPr>
          <p:cNvPr id="18" name="Блок-схема: узел 17">
            <a:extLst>
              <a:ext uri="{FF2B5EF4-FFF2-40B4-BE49-F238E27FC236}">
                <a16:creationId xmlns:a16="http://schemas.microsoft.com/office/drawing/2014/main" id="{17E15BF9-81E0-435E-A9FF-4103E67E5526}"/>
              </a:ext>
            </a:extLst>
          </p:cNvPr>
          <p:cNvSpPr/>
          <p:nvPr/>
        </p:nvSpPr>
        <p:spPr>
          <a:xfrm>
            <a:off x="5352955" y="5867763"/>
            <a:ext cx="148878" cy="144016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Montserrat" pitchFamily="2" charset="-52"/>
            </a:endParaRPr>
          </a:p>
        </p:txBody>
      </p:sp>
      <p:cxnSp>
        <p:nvCxnSpPr>
          <p:cNvPr id="19" name="Соединительная линия уступом 60">
            <a:extLst>
              <a:ext uri="{FF2B5EF4-FFF2-40B4-BE49-F238E27FC236}">
                <a16:creationId xmlns:a16="http://schemas.microsoft.com/office/drawing/2014/main" id="{AA0A6BE8-02F1-4845-BB56-48A2F19CDC03}"/>
              </a:ext>
            </a:extLst>
          </p:cNvPr>
          <p:cNvCxnSpPr>
            <a:stCxn id="17" idx="1"/>
            <a:endCxn id="12" idx="0"/>
          </p:cNvCxnSpPr>
          <p:nvPr/>
        </p:nvCxnSpPr>
        <p:spPr>
          <a:xfrm rot="10800000" flipV="1">
            <a:off x="5971184" y="3787188"/>
            <a:ext cx="545585" cy="77272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C819FB4D-6BFC-4DE6-B26B-48CE90BC7FE3}"/>
              </a:ext>
            </a:extLst>
          </p:cNvPr>
          <p:cNvSpPr/>
          <p:nvPr/>
        </p:nvSpPr>
        <p:spPr>
          <a:xfrm>
            <a:off x="8104546" y="4498552"/>
            <a:ext cx="1152128" cy="504056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Calibri" panose="020F0502020204030204" pitchFamily="34" charset="0"/>
                <a:cs typeface="Calibri" panose="020F0502020204030204" pitchFamily="34" charset="0"/>
              </a:rPr>
              <a:t>Состояние</a:t>
            </a:r>
            <a:r>
              <a:rPr lang="ru-RU" sz="1100" dirty="0">
                <a:latin typeface="Montserrat" pitchFamily="2" charset="-52"/>
              </a:rPr>
              <a:t> 3</a:t>
            </a:r>
          </a:p>
        </p:txBody>
      </p:sp>
      <p:cxnSp>
        <p:nvCxnSpPr>
          <p:cNvPr id="21" name="Соединительная линия уступом 64">
            <a:extLst>
              <a:ext uri="{FF2B5EF4-FFF2-40B4-BE49-F238E27FC236}">
                <a16:creationId xmlns:a16="http://schemas.microsoft.com/office/drawing/2014/main" id="{3884323C-5A03-48F4-81F2-6DB66620A206}"/>
              </a:ext>
            </a:extLst>
          </p:cNvPr>
          <p:cNvCxnSpPr>
            <a:stCxn id="17" idx="3"/>
            <a:endCxn id="20" idx="0"/>
          </p:cNvCxnSpPr>
          <p:nvPr/>
        </p:nvCxnSpPr>
        <p:spPr>
          <a:xfrm>
            <a:off x="8217219" y="3787188"/>
            <a:ext cx="463391" cy="71136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71">
            <a:extLst>
              <a:ext uri="{FF2B5EF4-FFF2-40B4-BE49-F238E27FC236}">
                <a16:creationId xmlns:a16="http://schemas.microsoft.com/office/drawing/2014/main" id="{532D80C2-F176-484D-A547-C0BD8BA4B8E0}"/>
              </a:ext>
            </a:extLst>
          </p:cNvPr>
          <p:cNvCxnSpPr>
            <a:stCxn id="20" idx="2"/>
            <a:endCxn id="15" idx="6"/>
          </p:cNvCxnSpPr>
          <p:nvPr/>
        </p:nvCxnSpPr>
        <p:spPr>
          <a:xfrm rot="5400000">
            <a:off x="7759996" y="4774786"/>
            <a:ext cx="692792" cy="1148436"/>
          </a:xfrm>
          <a:prstGeom prst="bentConnector2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74">
            <a:extLst>
              <a:ext uri="{FF2B5EF4-FFF2-40B4-BE49-F238E27FC236}">
                <a16:creationId xmlns:a16="http://schemas.microsoft.com/office/drawing/2014/main" id="{09549C3E-040C-49A4-8A10-82898B46F1F4}"/>
              </a:ext>
            </a:extLst>
          </p:cNvPr>
          <p:cNvCxnSpPr>
            <a:stCxn id="15" idx="4"/>
            <a:endCxn id="18" idx="6"/>
          </p:cNvCxnSpPr>
          <p:nvPr/>
        </p:nvCxnSpPr>
        <p:spPr>
          <a:xfrm rot="5400000">
            <a:off x="6393603" y="4875638"/>
            <a:ext cx="172363" cy="1955902"/>
          </a:xfrm>
          <a:prstGeom prst="bentConnector2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5693992-52FC-41AB-BFB1-B1ADB38306C0}"/>
              </a:ext>
            </a:extLst>
          </p:cNvPr>
          <p:cNvSpPr txBox="1"/>
          <p:nvPr/>
        </p:nvSpPr>
        <p:spPr>
          <a:xfrm>
            <a:off x="4051700" y="2743071"/>
            <a:ext cx="43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нет</a:t>
            </a:r>
            <a:endParaRPr 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FEC979-C923-4651-825D-08371BC98B37}"/>
              </a:ext>
            </a:extLst>
          </p:cNvPr>
          <p:cNvSpPr txBox="1"/>
          <p:nvPr/>
        </p:nvSpPr>
        <p:spPr>
          <a:xfrm>
            <a:off x="6386367" y="2752015"/>
            <a:ext cx="372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да</a:t>
            </a:r>
            <a:endParaRPr 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31B67E-D327-4297-93AD-3D95EB35AD3C}"/>
              </a:ext>
            </a:extLst>
          </p:cNvPr>
          <p:cNvSpPr txBox="1"/>
          <p:nvPr/>
        </p:nvSpPr>
        <p:spPr>
          <a:xfrm>
            <a:off x="6042926" y="3501245"/>
            <a:ext cx="43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нет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BB9842-5FEC-4611-AB61-87A404E638E1}"/>
              </a:ext>
            </a:extLst>
          </p:cNvPr>
          <p:cNvSpPr txBox="1"/>
          <p:nvPr/>
        </p:nvSpPr>
        <p:spPr>
          <a:xfrm>
            <a:off x="8217220" y="3510189"/>
            <a:ext cx="372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да</a:t>
            </a:r>
          </a:p>
        </p:txBody>
      </p:sp>
    </p:spTree>
    <p:extLst>
      <p:ext uri="{BB962C8B-B14F-4D97-AF65-F5344CB8AC3E}">
        <p14:creationId xmlns:p14="http://schemas.microsoft.com/office/powerpoint/2010/main" val="2311472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AC521D6-B117-4119-87F9-14505DB22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Релейный регулятор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2E49F6-DF8B-4C45-A329-8BA09637D5D5}"/>
              </a:ext>
            </a:extLst>
          </p:cNvPr>
          <p:cNvSpPr txBox="1"/>
          <p:nvPr/>
        </p:nvSpPr>
        <p:spPr>
          <a:xfrm>
            <a:off x="838125" y="1097882"/>
            <a:ext cx="105157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Задача для самостоятельного решения: </a:t>
            </a:r>
            <a:b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Дополните решение задачи с ножкой следующим образом: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Состояние 1 (ножка в положении до 85 градусов) – мотор вперед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Состояние 2 (ножка в положении от 85 до 95 градусов) – мотор стоп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Состояние 3 (ножка в положении свыше 95 градусов) – мотор назад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681A1D-9AC2-4397-86E8-2E78BD3FFF0F}"/>
              </a:ext>
            </a:extLst>
          </p:cNvPr>
          <p:cNvSpPr txBox="1"/>
          <p:nvPr/>
        </p:nvSpPr>
        <p:spPr>
          <a:xfrm>
            <a:off x="838124" y="3036874"/>
            <a:ext cx="8715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Модель: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силовой мотор с несимметричной деталью.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75F325-E025-4E51-A7EC-6ABD27E6588E}"/>
              </a:ext>
            </a:extLst>
          </p:cNvPr>
          <p:cNvSpPr txBox="1"/>
          <p:nvPr/>
        </p:nvSpPr>
        <p:spPr>
          <a:xfrm>
            <a:off x="838124" y="3800276"/>
            <a:ext cx="105157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Задача для самостоятельного решения: </a:t>
            </a:r>
            <a:b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У робота закреплен датчик расстояния. Реализуйте алгоритм замера расстояния 40 см с погрешностью в 2 см. При заданном расстоянии робот должен выводить на дисплей «Норма», в противных случаях «Дальше нормы» и «Ближе нормы»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D410CC-BED9-4612-952B-D20B29676271}"/>
              </a:ext>
            </a:extLst>
          </p:cNvPr>
          <p:cNvSpPr txBox="1"/>
          <p:nvPr/>
        </p:nvSpPr>
        <p:spPr>
          <a:xfrm>
            <a:off x="838123" y="5697386"/>
            <a:ext cx="9966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Модель: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контроллер с датчиком расстояния на стационарной платформе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671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c8b6e555a_0_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12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BE85EB3-0CA1-49F8-8F19-977D2525E3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AC521D6-B117-4119-87F9-14505DB22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Система управления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B83F151-F9A6-4152-906B-3BCABCEBC0A5}"/>
              </a:ext>
            </a:extLst>
          </p:cNvPr>
          <p:cNvSpPr/>
          <p:nvPr/>
        </p:nvSpPr>
        <p:spPr>
          <a:xfrm>
            <a:off x="4679515" y="2063181"/>
            <a:ext cx="2081392" cy="1080120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dirty="0">
                <a:latin typeface="montserrat" pitchFamily="2" charset="-52"/>
                <a:cs typeface="Calibri" pitchFamily="34" charset="0"/>
              </a:rPr>
              <a:t>Объект управления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AA8C606E-F8FC-4B08-91A8-09FB3F135490}"/>
              </a:ext>
            </a:extLst>
          </p:cNvPr>
          <p:cNvCxnSpPr>
            <a:endCxn id="5" idx="1"/>
          </p:cNvCxnSpPr>
          <p:nvPr/>
        </p:nvCxnSpPr>
        <p:spPr>
          <a:xfrm>
            <a:off x="2303251" y="2603241"/>
            <a:ext cx="2376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9DF17A1-4777-4817-A6CA-206F1C55C040}"/>
              </a:ext>
            </a:extLst>
          </p:cNvPr>
          <p:cNvSpPr txBox="1"/>
          <p:nvPr/>
        </p:nvSpPr>
        <p:spPr>
          <a:xfrm>
            <a:off x="2951323" y="2280946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входной сигнал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EA2EDB87-EA86-4C33-AD8D-9968EAB8F581}"/>
              </a:ext>
            </a:extLst>
          </p:cNvPr>
          <p:cNvCxnSpPr>
            <a:cxnSpLocks/>
          </p:cNvCxnSpPr>
          <p:nvPr/>
        </p:nvCxnSpPr>
        <p:spPr>
          <a:xfrm>
            <a:off x="5720211" y="1291043"/>
            <a:ext cx="2280" cy="7909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7741F56-E03C-4487-AA9B-A8619747D6CB}"/>
              </a:ext>
            </a:extLst>
          </p:cNvPr>
          <p:cNvSpPr txBox="1"/>
          <p:nvPr/>
        </p:nvSpPr>
        <p:spPr>
          <a:xfrm>
            <a:off x="5832213" y="1291043"/>
            <a:ext cx="2552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внешние воздействия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C79437-08CC-4B01-9FBE-72473F1FF959}"/>
              </a:ext>
            </a:extLst>
          </p:cNvPr>
          <p:cNvSpPr txBox="1"/>
          <p:nvPr/>
        </p:nvSpPr>
        <p:spPr>
          <a:xfrm>
            <a:off x="5039555" y="3071293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состояние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2DBA01-35F1-4A00-BD7F-EF5CEAF898E5}"/>
              </a:ext>
            </a:extLst>
          </p:cNvPr>
          <p:cNvSpPr txBox="1"/>
          <p:nvPr/>
        </p:nvSpPr>
        <p:spPr>
          <a:xfrm>
            <a:off x="6760907" y="2234888"/>
            <a:ext cx="300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выходной сигнал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004FA0F-0B06-4CE6-A2B7-FE96C9B4414C}"/>
              </a:ext>
            </a:extLst>
          </p:cNvPr>
          <p:cNvSpPr/>
          <p:nvPr/>
        </p:nvSpPr>
        <p:spPr>
          <a:xfrm>
            <a:off x="838126" y="3509848"/>
            <a:ext cx="9168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Объект управления: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механическая система, электронная система, робот и т.д.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39E78A8-C79B-4DD6-8F52-181F3BE98FE4}"/>
              </a:ext>
            </a:extLst>
          </p:cNvPr>
          <p:cNvSpPr/>
          <p:nvPr/>
        </p:nvSpPr>
        <p:spPr>
          <a:xfrm>
            <a:off x="838124" y="4022479"/>
            <a:ext cx="105156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Состояние: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может описываться по-разному в зависимости от задачи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(например, координаты робота).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870707AD-4658-4484-BB25-932F9B558894}"/>
              </a:ext>
            </a:extLst>
          </p:cNvPr>
          <p:cNvSpPr/>
          <p:nvPr/>
        </p:nvSpPr>
        <p:spPr>
          <a:xfrm>
            <a:off x="838125" y="4814977"/>
            <a:ext cx="78801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Входной сигнал: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управляющее воздействие, поданное на ОУ.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16BE099-48D6-4A15-8C23-919DB0DE5544}"/>
              </a:ext>
            </a:extLst>
          </p:cNvPr>
          <p:cNvSpPr/>
          <p:nvPr/>
        </p:nvSpPr>
        <p:spPr>
          <a:xfrm>
            <a:off x="838125" y="5299699"/>
            <a:ext cx="78801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Внешние воздействия: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ветер, свет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волны и т.д. 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29174061-042D-41EF-9747-F7E369C19EFF}"/>
              </a:ext>
            </a:extLst>
          </p:cNvPr>
          <p:cNvCxnSpPr/>
          <p:nvPr/>
        </p:nvCxnSpPr>
        <p:spPr>
          <a:xfrm>
            <a:off x="6760907" y="2603241"/>
            <a:ext cx="2376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5C8AE293-C6D7-43C4-9F41-41589B79DE33}"/>
              </a:ext>
            </a:extLst>
          </p:cNvPr>
          <p:cNvSpPr/>
          <p:nvPr/>
        </p:nvSpPr>
        <p:spPr>
          <a:xfrm>
            <a:off x="838125" y="5897143"/>
            <a:ext cx="10515675" cy="299188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2D2F4-1CBF-4A1C-9A0A-A98BE6FB40D9}"/>
              </a:ext>
            </a:extLst>
          </p:cNvPr>
          <p:cNvSpPr txBox="1"/>
          <p:nvPr/>
        </p:nvSpPr>
        <p:spPr>
          <a:xfrm>
            <a:off x="4400802" y="5882626"/>
            <a:ext cx="2861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Такая система неуправляема!</a:t>
            </a:r>
          </a:p>
        </p:txBody>
      </p:sp>
    </p:spTree>
    <p:extLst>
      <p:ext uri="{BB962C8B-B14F-4D97-AF65-F5344CB8AC3E}">
        <p14:creationId xmlns:p14="http://schemas.microsoft.com/office/powerpoint/2010/main" val="316046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BE85EB3-0CA1-49F8-8F19-977D2525E3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AC521D6-B117-4119-87F9-14505DB22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Система управления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B83F151-F9A6-4152-906B-3BCABCEBC0A5}"/>
              </a:ext>
            </a:extLst>
          </p:cNvPr>
          <p:cNvSpPr/>
          <p:nvPr/>
        </p:nvSpPr>
        <p:spPr>
          <a:xfrm>
            <a:off x="3793454" y="2063180"/>
            <a:ext cx="4107561" cy="3413067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Calibri" panose="020F0502020204030204" pitchFamily="34" charset="0"/>
                <a:cs typeface="Calibri" panose="020F0502020204030204" pitchFamily="34" charset="0"/>
              </a:rPr>
              <a:t>Робот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AA8C606E-F8FC-4B08-91A8-09FB3F135490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637563" y="3769713"/>
            <a:ext cx="3155891" cy="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9DF17A1-4777-4817-A6CA-206F1C55C040}"/>
              </a:ext>
            </a:extLst>
          </p:cNvPr>
          <p:cNvSpPr txBox="1"/>
          <p:nvPr/>
        </p:nvSpPr>
        <p:spPr>
          <a:xfrm>
            <a:off x="689961" y="3407248"/>
            <a:ext cx="3103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Подать мощность на мотор М2 80%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EA2EDB87-EA86-4C33-AD8D-9968EAB8F581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5847235" y="1199626"/>
            <a:ext cx="0" cy="86355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7741F56-E03C-4487-AA9B-A8619747D6CB}"/>
              </a:ext>
            </a:extLst>
          </p:cNvPr>
          <p:cNvSpPr txBox="1"/>
          <p:nvPr/>
        </p:nvSpPr>
        <p:spPr>
          <a:xfrm>
            <a:off x="5906330" y="1231293"/>
            <a:ext cx="16353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Нет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воздействий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C79437-08CC-4B01-9FBE-72473F1FF959}"/>
              </a:ext>
            </a:extLst>
          </p:cNvPr>
          <p:cNvSpPr txBox="1"/>
          <p:nvPr/>
        </p:nvSpPr>
        <p:spPr>
          <a:xfrm>
            <a:off x="3321696" y="5476248"/>
            <a:ext cx="5051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На сколько  градусов повернут мотор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2DBA01-35F1-4A00-BD7F-EF5CEAF898E5}"/>
              </a:ext>
            </a:extLst>
          </p:cNvPr>
          <p:cNvSpPr txBox="1"/>
          <p:nvPr/>
        </p:nvSpPr>
        <p:spPr>
          <a:xfrm>
            <a:off x="8058459" y="3369603"/>
            <a:ext cx="2790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Показание </a:t>
            </a:r>
            <a:r>
              <a:rPr lang="ru-RU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энкодера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Е2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29174061-042D-41EF-9747-F7E369C19EFF}"/>
              </a:ext>
            </a:extLst>
          </p:cNvPr>
          <p:cNvCxnSpPr>
            <a:cxnSpLocks/>
          </p:cNvCxnSpPr>
          <p:nvPr/>
        </p:nvCxnSpPr>
        <p:spPr>
          <a:xfrm flipV="1">
            <a:off x="7901015" y="3769713"/>
            <a:ext cx="3387854" cy="23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1A7A0331-D06B-4324-9888-2532712A7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218" y="2350206"/>
            <a:ext cx="2729800" cy="2913832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</p:pic>
    </p:spTree>
    <p:extLst>
      <p:ext uri="{BB962C8B-B14F-4D97-AF65-F5344CB8AC3E}">
        <p14:creationId xmlns:p14="http://schemas.microsoft.com/office/powerpoint/2010/main" val="706922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FE74704C-BFF5-4028-83FE-8B8D42B779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DB3F3EC-CF3D-4107-85B8-5B5E9BCA7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Система управления</a:t>
            </a:r>
          </a:p>
        </p:txBody>
      </p:sp>
      <p:cxnSp>
        <p:nvCxnSpPr>
          <p:cNvPr id="5" name="Соединительная линия уступом 70">
            <a:extLst>
              <a:ext uri="{FF2B5EF4-FFF2-40B4-BE49-F238E27FC236}">
                <a16:creationId xmlns:a16="http://schemas.microsoft.com/office/drawing/2014/main" id="{CC0D791D-F598-43B9-85F5-A87ED83A78A2}"/>
              </a:ext>
            </a:extLst>
          </p:cNvPr>
          <p:cNvCxnSpPr>
            <a:endCxn id="13" idx="2"/>
          </p:cNvCxnSpPr>
          <p:nvPr/>
        </p:nvCxnSpPr>
        <p:spPr>
          <a:xfrm rot="10800000" flipV="1">
            <a:off x="3314322" y="2559615"/>
            <a:ext cx="4464496" cy="428746"/>
          </a:xfrm>
          <a:prstGeom prst="bentConnector4">
            <a:avLst>
              <a:gd name="adj1" fmla="val 213"/>
              <a:gd name="adj2" fmla="val 279702"/>
            </a:avLst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78E355F-CB67-4BD6-8CFF-75AAF2445940}"/>
              </a:ext>
            </a:extLst>
          </p:cNvPr>
          <p:cNvSpPr/>
          <p:nvPr/>
        </p:nvSpPr>
        <p:spPr>
          <a:xfrm>
            <a:off x="5618578" y="2018576"/>
            <a:ext cx="1872208" cy="1080120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  <a:cs typeface="Calibri" pitchFamily="34" charset="0"/>
              </a:rPr>
              <a:t>Объект управления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8447E3-DCB5-4CEC-8DD9-D6584A2B63DB}"/>
              </a:ext>
            </a:extLst>
          </p:cNvPr>
          <p:cNvSpPr txBox="1"/>
          <p:nvPr/>
        </p:nvSpPr>
        <p:spPr>
          <a:xfrm>
            <a:off x="1057579" y="2242925"/>
            <a:ext cx="12654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Желаемое значение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BC97E91C-79C1-4413-A636-071C587A302B}"/>
              </a:ext>
            </a:extLst>
          </p:cNvPr>
          <p:cNvCxnSpPr>
            <a:endCxn id="6" idx="0"/>
          </p:cNvCxnSpPr>
          <p:nvPr/>
        </p:nvCxnSpPr>
        <p:spPr>
          <a:xfrm>
            <a:off x="6554682" y="137050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7B71207-893E-4246-8680-99B6F1C2E52E}"/>
              </a:ext>
            </a:extLst>
          </p:cNvPr>
          <p:cNvSpPr txBox="1"/>
          <p:nvPr/>
        </p:nvSpPr>
        <p:spPr>
          <a:xfrm>
            <a:off x="6503101" y="1378205"/>
            <a:ext cx="15844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внешние</a:t>
            </a:r>
            <a:r>
              <a:rPr lang="ru-RU" sz="1600" dirty="0">
                <a:latin typeface="montserrat" pitchFamily="2" charset="-52"/>
                <a:cs typeface="Calibri" pitchFamily="34" charset="0"/>
              </a:rPr>
              <a:t>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воздействия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359F0B1E-32F1-4000-8A3C-8A793B742FA8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7490786" y="2558636"/>
            <a:ext cx="2736304" cy="8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1E947E6-284D-4126-8246-2919A37F51CB}"/>
              </a:ext>
            </a:extLst>
          </p:cNvPr>
          <p:cNvSpPr txBox="1"/>
          <p:nvPr/>
        </p:nvSpPr>
        <p:spPr>
          <a:xfrm>
            <a:off x="7569395" y="2248133"/>
            <a:ext cx="1714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выходной</a:t>
            </a:r>
            <a:r>
              <a:rPr lang="ru-RU" sz="1600" dirty="0">
                <a:latin typeface="montserrat" pitchFamily="2" charset="-52"/>
                <a:cs typeface="Calibri" pitchFamily="34" charset="0"/>
              </a:rPr>
              <a:t>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сигнал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3A216C4-B8FD-4FAF-9B52-B914E3086ABF}"/>
              </a:ext>
            </a:extLst>
          </p:cNvPr>
          <p:cNvSpPr/>
          <p:nvPr/>
        </p:nvSpPr>
        <p:spPr>
          <a:xfrm>
            <a:off x="838125" y="4247404"/>
            <a:ext cx="105156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Регулятор –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система, вырабатывающая с помощью обратной связи управляющие воздействие.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Желаемое значение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высота, расстояние, освещенность и т.д.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Обратная связь –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измеряемые параметры, подающиеся на регулятор.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Управляющие воздействие: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входной сигнал, задающий новое состояние объекта.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C79B30AF-0F37-46CF-8A32-CA6F5F7EC8EA}"/>
              </a:ext>
            </a:extLst>
          </p:cNvPr>
          <p:cNvSpPr/>
          <p:nvPr/>
        </p:nvSpPr>
        <p:spPr>
          <a:xfrm>
            <a:off x="2594242" y="2124264"/>
            <a:ext cx="1440160" cy="864097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montserrat" pitchFamily="2" charset="-52"/>
                <a:cs typeface="Calibri" pitchFamily="34" charset="0"/>
              </a:rPr>
              <a:t>Регулятор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DFD802-DA93-4EF8-B8C7-89C37F4B6603}"/>
              </a:ext>
            </a:extLst>
          </p:cNvPr>
          <p:cNvSpPr txBox="1"/>
          <p:nvPr/>
        </p:nvSpPr>
        <p:spPr>
          <a:xfrm>
            <a:off x="7802125" y="2947749"/>
            <a:ext cx="1714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измеряемые</a:t>
            </a:r>
          </a:p>
          <a:p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параметры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175C9E-5D1F-4EA1-9932-6874FD2463CF}"/>
              </a:ext>
            </a:extLst>
          </p:cNvPr>
          <p:cNvSpPr txBox="1"/>
          <p:nvPr/>
        </p:nvSpPr>
        <p:spPr>
          <a:xfrm>
            <a:off x="4113535" y="2244765"/>
            <a:ext cx="1998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управляющее</a:t>
            </a:r>
          </a:p>
          <a:p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воздействие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C0B719-E207-4516-9E7F-72B6E9D87920}"/>
              </a:ext>
            </a:extLst>
          </p:cNvPr>
          <p:cNvSpPr txBox="1"/>
          <p:nvPr/>
        </p:nvSpPr>
        <p:spPr>
          <a:xfrm>
            <a:off x="3843187" y="3772135"/>
            <a:ext cx="29883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обратная</a:t>
            </a:r>
            <a:r>
              <a:rPr lang="ru-RU" dirty="0">
                <a:latin typeface="montserrat" pitchFamily="2" charset="-52"/>
                <a:cs typeface="Calibri" pitchFamily="34" charset="0"/>
              </a:rPr>
              <a:t>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связь</a:t>
            </a:r>
          </a:p>
        </p:txBody>
      </p: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F4308414-6D13-4BCC-99AC-1DB06D9D929D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4034402" y="2556313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7AE65C70-0CD8-48E1-8097-67675B899ADE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838124" y="2556313"/>
            <a:ext cx="175611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9411A56B-F9D6-4FD1-BEFB-A21FFE592DF0}"/>
              </a:ext>
            </a:extLst>
          </p:cNvPr>
          <p:cNvSpPr/>
          <p:nvPr/>
        </p:nvSpPr>
        <p:spPr>
          <a:xfrm>
            <a:off x="838124" y="5547138"/>
            <a:ext cx="10515675" cy="634403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6C5105-1A32-45A8-822E-ACB748C34B63}"/>
              </a:ext>
            </a:extLst>
          </p:cNvPr>
          <p:cNvSpPr txBox="1"/>
          <p:nvPr/>
        </p:nvSpPr>
        <p:spPr>
          <a:xfrm>
            <a:off x="1040801" y="5630907"/>
            <a:ext cx="100760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классической </a:t>
            </a:r>
            <a:r>
              <a:rPr lang="ru-RU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теории управления</a:t>
            </a:r>
            <a:r>
              <a:rPr lang="ru-RU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когда говорят про обратную связь, имеют в виду выходные изменяемые параметры, регулятор и новое управляющие воздействие. Другое название – </a:t>
            </a:r>
            <a:r>
              <a:rPr lang="ru-RU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контур обратной связи</a:t>
            </a:r>
            <a:r>
              <a:rPr lang="en-US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b="1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8AFD5E-5E40-4F55-A4CE-BD9BFD708692}"/>
              </a:ext>
            </a:extLst>
          </p:cNvPr>
          <p:cNvSpPr txBox="1"/>
          <p:nvPr/>
        </p:nvSpPr>
        <p:spPr>
          <a:xfrm>
            <a:off x="4560069" y="1753862"/>
            <a:ext cx="410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endParaRPr lang="ru-RU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6F4C5B-A644-4441-B31B-7EBF45CE63B1}"/>
              </a:ext>
            </a:extLst>
          </p:cNvPr>
          <p:cNvSpPr txBox="1"/>
          <p:nvPr/>
        </p:nvSpPr>
        <p:spPr>
          <a:xfrm>
            <a:off x="1417644" y="1753862"/>
            <a:ext cx="650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sz="32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ru-RU" sz="3200" b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C134A61-992A-4D80-AC1D-AEE341C60EC8}"/>
              </a:ext>
            </a:extLst>
          </p:cNvPr>
          <p:cNvSpPr txBox="1"/>
          <p:nvPr/>
        </p:nvSpPr>
        <p:spPr>
          <a:xfrm>
            <a:off x="8149284" y="3367708"/>
            <a:ext cx="650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endParaRPr lang="ru-RU" sz="3200" b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4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FE74704C-BFF5-4028-83FE-8B8D42B779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5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DB3F3EC-CF3D-4107-85B8-5B5E9BCA7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Система управления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14EE33-746A-45DF-99D8-A65B5E311563}"/>
              </a:ext>
            </a:extLst>
          </p:cNvPr>
          <p:cNvSpPr txBox="1"/>
          <p:nvPr/>
        </p:nvSpPr>
        <p:spPr>
          <a:xfrm>
            <a:off x="838125" y="1126380"/>
            <a:ext cx="10159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Задача: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На моторе закреплена ножка. Повернуть ножку под углом 90 градусов. Удерживать ножку в заданном </a:t>
            </a:r>
            <a:r>
              <a:rPr lang="ru-RU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положениию</a:t>
            </a:r>
            <a:endParaRPr lang="ru-RU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782F7B-031B-4739-BCD0-D72475BA043C}"/>
              </a:ext>
            </a:extLst>
          </p:cNvPr>
          <p:cNvSpPr txBox="1"/>
          <p:nvPr/>
        </p:nvSpPr>
        <p:spPr>
          <a:xfrm>
            <a:off x="845007" y="1774881"/>
            <a:ext cx="7150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Модель: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силовой мотор с несимметричной деталью.</a:t>
            </a:r>
            <a:endParaRPr lang="ru-RU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2" descr="C:\TRIK\TRIK Studio lessons\photo model small\DSC02949.jpg">
            <a:extLst>
              <a:ext uri="{FF2B5EF4-FFF2-40B4-BE49-F238E27FC236}">
                <a16:creationId xmlns:a16="http://schemas.microsoft.com/office/drawing/2014/main" id="{CD3F1DB5-FE3E-4A41-A8AC-D2421FD28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594" y="2250277"/>
            <a:ext cx="6027246" cy="40136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097946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BE85EB3-0CA1-49F8-8F19-977D2525E3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6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AC521D6-B117-4119-87F9-14505DB22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Система управления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BC3234-C564-4CF0-B872-2259BE79511E}"/>
              </a:ext>
            </a:extLst>
          </p:cNvPr>
          <p:cNvSpPr txBox="1"/>
          <p:nvPr/>
        </p:nvSpPr>
        <p:spPr>
          <a:xfrm>
            <a:off x="838125" y="1251759"/>
            <a:ext cx="9770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Возьмите уголок 5х1х1 и закрепите его на муфте с помощью винта М4.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2" descr="C:\TRIK\TRIK Studio lessons\photo model small\DSC02945.jpg">
            <a:extLst>
              <a:ext uri="{FF2B5EF4-FFF2-40B4-BE49-F238E27FC236}">
                <a16:creationId xmlns:a16="http://schemas.microsoft.com/office/drawing/2014/main" id="{F5D0B540-DBC0-46AE-B618-929FE0EA4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294" y="1936139"/>
            <a:ext cx="2847975" cy="42767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pic>
        <p:nvPicPr>
          <p:cNvPr id="7" name="Picture 3" descr="C:\TRIK\TRIK Studio lessons\photo model small\DSC02944.jpg">
            <a:extLst>
              <a:ext uri="{FF2B5EF4-FFF2-40B4-BE49-F238E27FC236}">
                <a16:creationId xmlns:a16="http://schemas.microsoft.com/office/drawing/2014/main" id="{A493511F-128D-477F-99B9-2AD9DE254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456" y="2650513"/>
            <a:ext cx="4276725" cy="28479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942322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BE85EB3-0CA1-49F8-8F19-977D2525E3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7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AC521D6-B117-4119-87F9-14505DB22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Ножка под углом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A03BC2-AA0E-4B6F-8ACA-6064A404EAB3}"/>
              </a:ext>
            </a:extLst>
          </p:cNvPr>
          <p:cNvSpPr txBox="1"/>
          <p:nvPr/>
        </p:nvSpPr>
        <p:spPr>
          <a:xfrm>
            <a:off x="838126" y="1123032"/>
            <a:ext cx="10515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У красного штекера имеется ножка. При подключении провода к контроллеру ножка должна быть справа, и она должна попасть в соответствующий паз.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A37D2-6791-4F7D-AEE0-1D91A61CFD6D}"/>
              </a:ext>
            </a:extLst>
          </p:cNvPr>
          <p:cNvSpPr txBox="1"/>
          <p:nvPr/>
        </p:nvSpPr>
        <p:spPr>
          <a:xfrm>
            <a:off x="838126" y="4971191"/>
            <a:ext cx="10515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Выполняя условие выше, подключите энкодер и питание.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80392FE7-8781-489C-997C-AC8AA7BC9A2F}"/>
              </a:ext>
            </a:extLst>
          </p:cNvPr>
          <p:cNvSpPr/>
          <p:nvPr/>
        </p:nvSpPr>
        <p:spPr>
          <a:xfrm>
            <a:off x="838125" y="5482067"/>
            <a:ext cx="10515676" cy="634403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5CBD7B9-80CC-4FA7-A6A4-88F012D17DC6}"/>
              </a:ext>
            </a:extLst>
          </p:cNvPr>
          <p:cNvSpPr/>
          <p:nvPr/>
        </p:nvSpPr>
        <p:spPr>
          <a:xfrm>
            <a:off x="918024" y="5537658"/>
            <a:ext cx="105156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 могли заметить, что питание можно подключить двумя способами. От положения ножек штекера зависит направление вращения мотора.</a:t>
            </a:r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E9CB8CE2-A68A-428D-9C10-707484894C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" t="31193" r="2224" b="30618"/>
          <a:stretch/>
        </p:blipFill>
        <p:spPr>
          <a:xfrm>
            <a:off x="2012584" y="1871338"/>
            <a:ext cx="7829777" cy="311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23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FE74704C-BFF5-4028-83FE-8B8D42B779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8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DB3F3EC-CF3D-4107-85B8-5B5E9BCA7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Релейный регулятор</a:t>
            </a:r>
          </a:p>
        </p:txBody>
      </p:sp>
      <p:sp>
        <p:nvSpPr>
          <p:cNvPr id="5" name="Ромб 4">
            <a:extLst>
              <a:ext uri="{FF2B5EF4-FFF2-40B4-BE49-F238E27FC236}">
                <a16:creationId xmlns:a16="http://schemas.microsoft.com/office/drawing/2014/main" id="{008773D0-9CB6-413B-A029-F4EF89F185DE}"/>
              </a:ext>
            </a:extLst>
          </p:cNvPr>
          <p:cNvSpPr/>
          <p:nvPr/>
        </p:nvSpPr>
        <p:spPr>
          <a:xfrm>
            <a:off x="4784075" y="3207854"/>
            <a:ext cx="1800200" cy="912189"/>
          </a:xfrm>
          <a:prstGeom prst="diamond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montserrat" pitchFamily="2" charset="-52"/>
                <a:cs typeface="Calibri" pitchFamily="34" charset="0"/>
              </a:rPr>
              <a:t>Условие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A279A4-45CE-4598-85DE-AFDFEB7B978A}"/>
              </a:ext>
            </a:extLst>
          </p:cNvPr>
          <p:cNvSpPr/>
          <p:nvPr/>
        </p:nvSpPr>
        <p:spPr>
          <a:xfrm>
            <a:off x="3004273" y="4201913"/>
            <a:ext cx="1152128" cy="504056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montserrat" pitchFamily="2" charset="-52"/>
                <a:cs typeface="Calibri" pitchFamily="34" charset="0"/>
              </a:rPr>
              <a:t>Состояние</a:t>
            </a:r>
            <a:r>
              <a:rPr lang="ru-RU" sz="1400" dirty="0">
                <a:latin typeface="Montserrat" pitchFamily="2" charset="-52"/>
              </a:rPr>
              <a:t> </a:t>
            </a:r>
            <a:r>
              <a:rPr lang="ru-RU" sz="1200" dirty="0">
                <a:latin typeface="Montserrat" pitchFamily="2" charset="-52"/>
              </a:rPr>
              <a:t>1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7721C195-D4F8-4501-8D5D-6160631721C2}"/>
              </a:ext>
            </a:extLst>
          </p:cNvPr>
          <p:cNvSpPr/>
          <p:nvPr/>
        </p:nvSpPr>
        <p:spPr>
          <a:xfrm>
            <a:off x="4789775" y="2275449"/>
            <a:ext cx="1785950" cy="605472"/>
          </a:xfrm>
          <a:prstGeom prst="ellipse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tserrat" pitchFamily="2" charset="-52"/>
                <a:cs typeface="Calibri" pitchFamily="34" charset="0"/>
              </a:rPr>
              <a:t>Начало</a:t>
            </a:r>
            <a:endParaRPr lang="ru-RU" dirty="0">
              <a:latin typeface="montserrat" pitchFamily="2" charset="-52"/>
              <a:cs typeface="Calibri" pitchFamily="34" charset="0"/>
            </a:endParaRPr>
          </a:p>
        </p:txBody>
      </p:sp>
      <p:cxnSp>
        <p:nvCxnSpPr>
          <p:cNvPr id="8" name="Соединительная линия уступом 11">
            <a:extLst>
              <a:ext uri="{FF2B5EF4-FFF2-40B4-BE49-F238E27FC236}">
                <a16:creationId xmlns:a16="http://schemas.microsoft.com/office/drawing/2014/main" id="{4BCEE925-520D-43C4-AC96-EED8148DC0CF}"/>
              </a:ext>
            </a:extLst>
          </p:cNvPr>
          <p:cNvCxnSpPr>
            <a:stCxn id="13" idx="4"/>
            <a:endCxn id="5" idx="0"/>
          </p:cNvCxnSpPr>
          <p:nvPr/>
        </p:nvCxnSpPr>
        <p:spPr>
          <a:xfrm rot="5400000" flipH="1">
            <a:off x="4658028" y="4234001"/>
            <a:ext cx="2074179" cy="21886"/>
          </a:xfrm>
          <a:prstGeom prst="bentConnector5">
            <a:avLst>
              <a:gd name="adj1" fmla="val -11021"/>
              <a:gd name="adj2" fmla="val 14111501"/>
              <a:gd name="adj3" fmla="val 111021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Соединительная линия уступом 16">
            <a:extLst>
              <a:ext uri="{FF2B5EF4-FFF2-40B4-BE49-F238E27FC236}">
                <a16:creationId xmlns:a16="http://schemas.microsoft.com/office/drawing/2014/main" id="{D04C44CF-977F-467B-A080-C2F86418B955}"/>
              </a:ext>
            </a:extLst>
          </p:cNvPr>
          <p:cNvCxnSpPr>
            <a:stCxn id="5" idx="1"/>
            <a:endCxn id="6" idx="0"/>
          </p:cNvCxnSpPr>
          <p:nvPr/>
        </p:nvCxnSpPr>
        <p:spPr>
          <a:xfrm rot="10800000" flipV="1">
            <a:off x="3580337" y="3663949"/>
            <a:ext cx="1203738" cy="537964"/>
          </a:xfrm>
          <a:prstGeom prst="bentConnector2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CB2EC4F-C79E-4B44-841A-FA305859E27B}"/>
              </a:ext>
            </a:extLst>
          </p:cNvPr>
          <p:cNvSpPr/>
          <p:nvPr/>
        </p:nvSpPr>
        <p:spPr>
          <a:xfrm>
            <a:off x="7160339" y="4201913"/>
            <a:ext cx="1152128" cy="504056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montserrat" pitchFamily="2" charset="-52"/>
                <a:cs typeface="Calibri" pitchFamily="34" charset="0"/>
              </a:rPr>
              <a:t>Состояние</a:t>
            </a:r>
            <a:r>
              <a:rPr lang="ru-RU" sz="1400" dirty="0">
                <a:latin typeface="Montserrat" pitchFamily="2" charset="-52"/>
              </a:rPr>
              <a:t> </a:t>
            </a:r>
            <a:r>
              <a:rPr lang="ru-RU" sz="1200" dirty="0">
                <a:latin typeface="Montserrat" pitchFamily="2" charset="-52"/>
              </a:rPr>
              <a:t>2</a:t>
            </a:r>
          </a:p>
        </p:txBody>
      </p:sp>
      <p:cxnSp>
        <p:nvCxnSpPr>
          <p:cNvPr id="11" name="Соединительная линия уступом 20">
            <a:extLst>
              <a:ext uri="{FF2B5EF4-FFF2-40B4-BE49-F238E27FC236}">
                <a16:creationId xmlns:a16="http://schemas.microsoft.com/office/drawing/2014/main" id="{3471BAB4-4B95-46D9-A391-A979C5A4BC21}"/>
              </a:ext>
            </a:extLst>
          </p:cNvPr>
          <p:cNvCxnSpPr>
            <a:stCxn id="5" idx="3"/>
            <a:endCxn id="10" idx="0"/>
          </p:cNvCxnSpPr>
          <p:nvPr/>
        </p:nvCxnSpPr>
        <p:spPr>
          <a:xfrm>
            <a:off x="6584275" y="3663949"/>
            <a:ext cx="1152128" cy="537964"/>
          </a:xfrm>
          <a:prstGeom prst="bentConnector2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Соединительная линия уступом 23">
            <a:extLst>
              <a:ext uri="{FF2B5EF4-FFF2-40B4-BE49-F238E27FC236}">
                <a16:creationId xmlns:a16="http://schemas.microsoft.com/office/drawing/2014/main" id="{3EF9FB67-65AC-4AA2-AEC5-CE40929AEB14}"/>
              </a:ext>
            </a:extLst>
          </p:cNvPr>
          <p:cNvCxnSpPr>
            <a:stCxn id="6" idx="2"/>
            <a:endCxn id="13" idx="2"/>
          </p:cNvCxnSpPr>
          <p:nvPr/>
        </p:nvCxnSpPr>
        <p:spPr>
          <a:xfrm rot="16200000" flipH="1">
            <a:off x="4353951" y="3932354"/>
            <a:ext cx="504056" cy="2051285"/>
          </a:xfrm>
          <a:prstGeom prst="bentConnector2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Блок-схема: узел 12">
            <a:extLst>
              <a:ext uri="{FF2B5EF4-FFF2-40B4-BE49-F238E27FC236}">
                <a16:creationId xmlns:a16="http://schemas.microsoft.com/office/drawing/2014/main" id="{C3650DFC-BA67-448B-B1F0-BA02C9E19F00}"/>
              </a:ext>
            </a:extLst>
          </p:cNvPr>
          <p:cNvSpPr/>
          <p:nvPr/>
        </p:nvSpPr>
        <p:spPr>
          <a:xfrm>
            <a:off x="5631622" y="5138017"/>
            <a:ext cx="148878" cy="144016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Montserrat" pitchFamily="2" charset="-52"/>
            </a:endParaRPr>
          </a:p>
        </p:txBody>
      </p:sp>
      <p:cxnSp>
        <p:nvCxnSpPr>
          <p:cNvPr id="14" name="Соединительная линия уступом 74">
            <a:extLst>
              <a:ext uri="{FF2B5EF4-FFF2-40B4-BE49-F238E27FC236}">
                <a16:creationId xmlns:a16="http://schemas.microsoft.com/office/drawing/2014/main" id="{6DDFFA19-2DB1-47E0-B659-7505943DAE04}"/>
              </a:ext>
            </a:extLst>
          </p:cNvPr>
          <p:cNvCxnSpPr>
            <a:stCxn id="10" idx="2"/>
            <a:endCxn id="13" idx="6"/>
          </p:cNvCxnSpPr>
          <p:nvPr/>
        </p:nvCxnSpPr>
        <p:spPr>
          <a:xfrm rot="5400000">
            <a:off x="6506424" y="3980046"/>
            <a:ext cx="504056" cy="1955903"/>
          </a:xfrm>
          <a:prstGeom prst="bentConnector2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99E0FF6-9C7B-421F-87D8-B9FD85989DD6}"/>
              </a:ext>
            </a:extLst>
          </p:cNvPr>
          <p:cNvSpPr txBox="1"/>
          <p:nvPr/>
        </p:nvSpPr>
        <p:spPr>
          <a:xfrm>
            <a:off x="4330367" y="3409825"/>
            <a:ext cx="4555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Montserrat" pitchFamily="2" charset="-52"/>
              </a:rPr>
              <a:t>нет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D2FDA9-4B22-4CB4-880B-F47FD7947ED1}"/>
              </a:ext>
            </a:extLst>
          </p:cNvPr>
          <p:cNvSpPr txBox="1"/>
          <p:nvPr/>
        </p:nvSpPr>
        <p:spPr>
          <a:xfrm>
            <a:off x="6665034" y="3418769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Montserrat" pitchFamily="2" charset="-52"/>
              </a:rPr>
              <a:t>да</a:t>
            </a:r>
          </a:p>
        </p:txBody>
      </p: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4A51C111-B994-4496-8650-3C7A4D4AD021}"/>
              </a:ext>
            </a:extLst>
          </p:cNvPr>
          <p:cNvCxnSpPr/>
          <p:nvPr/>
        </p:nvCxnSpPr>
        <p:spPr>
          <a:xfrm rot="16200000" flipH="1">
            <a:off x="5519996" y="3043674"/>
            <a:ext cx="326933" cy="14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0A27CF-3AAD-4C64-ABCC-8B66303D4F49}"/>
              </a:ext>
            </a:extLst>
          </p:cNvPr>
          <p:cNvSpPr txBox="1"/>
          <p:nvPr/>
        </p:nvSpPr>
        <p:spPr>
          <a:xfrm>
            <a:off x="838125" y="1364511"/>
            <a:ext cx="10515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Система состояний. Регулятор переключается между 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двумя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состояниями в зависимости от условия.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735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BE85EB3-0CA1-49F8-8F19-977D2525E3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9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AC521D6-B117-4119-87F9-14505DB22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Релейный регулятор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C60D62-AA1E-433D-A57E-E142A7DC9325}"/>
              </a:ext>
            </a:extLst>
          </p:cNvPr>
          <p:cNvSpPr txBox="1"/>
          <p:nvPr/>
        </p:nvSpPr>
        <p:spPr>
          <a:xfrm>
            <a:off x="838125" y="2171452"/>
            <a:ext cx="5688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Алгоритм решения задачи в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TRIK Studio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2E49F6-DF8B-4C45-A329-8BA09637D5D5}"/>
              </a:ext>
            </a:extLst>
          </p:cNvPr>
          <p:cNvSpPr txBox="1"/>
          <p:nvPr/>
        </p:nvSpPr>
        <p:spPr>
          <a:xfrm>
            <a:off x="838125" y="1097882"/>
            <a:ext cx="8715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Задача: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поставить ножку под углом 90 градусов.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681A1D-9AC2-4397-86E8-2E78BD3FFF0F}"/>
              </a:ext>
            </a:extLst>
          </p:cNvPr>
          <p:cNvSpPr txBox="1"/>
          <p:nvPr/>
        </p:nvSpPr>
        <p:spPr>
          <a:xfrm>
            <a:off x="838126" y="1615975"/>
            <a:ext cx="8715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Модель: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силовой мотор с несимметричной деталью.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hape 243">
            <a:extLst>
              <a:ext uri="{FF2B5EF4-FFF2-40B4-BE49-F238E27FC236}">
                <a16:creationId xmlns:a16="http://schemas.microsoft.com/office/drawing/2014/main" id="{D8923F8F-03E0-45E1-9F59-913C7EB9C49D}"/>
              </a:ext>
            </a:extLst>
          </p:cNvPr>
          <p:cNvSpPr txBox="1"/>
          <p:nvPr/>
        </p:nvSpPr>
        <p:spPr>
          <a:xfrm>
            <a:off x="7439412" y="2668817"/>
            <a:ext cx="5316057" cy="26150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25000"/>
            </a:pPr>
            <a:r>
              <a:rPr lang="ru-RU" sz="20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robot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.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encode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r.[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E2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].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reset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()</a:t>
            </a:r>
            <a:br>
              <a:rPr lang="en-US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while </a:t>
            </a:r>
            <a:r>
              <a:rPr lang="en-US" sz="2000" b="1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true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do</a:t>
            </a:r>
            <a:b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</a:b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   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if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(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encoder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[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E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2].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read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() &lt;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9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0)</a:t>
            </a:r>
          </a:p>
          <a:p>
            <a:pPr lvl="1">
              <a:buSzPct val="25000"/>
            </a:pP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      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robot.motor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[M2].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setPower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(100);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  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else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	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      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robot</a:t>
            </a:r>
            <a:r>
              <a:rPr lang="ru-RU" sz="2000" b="0" i="0" u="none" strike="noStrike" cap="none" baseline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.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motor[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M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2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].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setPower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(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-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100);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    </a:t>
            </a:r>
            <a:r>
              <a:rPr lang="ru-RU" sz="2000" b="0" i="0" u="none" strike="noStrike" cap="none" baseline="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robot.wait</a:t>
            </a:r>
            <a:r>
              <a:rPr lang="ru-RU" sz="2000" b="0" i="0" u="none" strike="noStrike" cap="none" baseline="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(1)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;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C558DAE-1802-4F48-9050-8BCF3FD38F2F}"/>
              </a:ext>
            </a:extLst>
          </p:cNvPr>
          <p:cNvSpPr/>
          <p:nvPr/>
        </p:nvSpPr>
        <p:spPr>
          <a:xfrm>
            <a:off x="7439412" y="2176744"/>
            <a:ext cx="33404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Решение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псевдокод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5972B5-6DBB-487E-8DAD-1D6081B4F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625" y="2632026"/>
            <a:ext cx="5471889" cy="368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09870"/>
      </p:ext>
    </p:extLst>
  </p:cSld>
  <p:clrMapOvr>
    <a:masterClrMapping/>
  </p:clrMapOvr>
</p:sld>
</file>

<file path=ppt/theme/theme1.xml><?xml version="1.0" encoding="utf-8"?>
<a:theme xmlns:a="http://schemas.openxmlformats.org/drawingml/2006/main" name="TRIKtheme2019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Ktheme2019" id="{3EE4B165-53EC-4A0A-9C55-72CB4EA76720}" vid="{6A35BB6B-5003-4483-AF5E-6DF0028E6E6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9732</TotalTime>
  <Words>384</Words>
  <Application>Microsoft Office PowerPoint</Application>
  <PresentationFormat>Широкоэкранный</PresentationFormat>
  <Paragraphs>93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Montserrat</vt:lpstr>
      <vt:lpstr>Montserrat</vt:lpstr>
      <vt:lpstr>Verdana</vt:lpstr>
      <vt:lpstr>TRIKtheme2019</vt:lpstr>
      <vt:lpstr>Система управления. Релейный регулятор. Силовой мотор.</vt:lpstr>
      <vt:lpstr>Система управления</vt:lpstr>
      <vt:lpstr>Система управления</vt:lpstr>
      <vt:lpstr>Система управления</vt:lpstr>
      <vt:lpstr>Система управления</vt:lpstr>
      <vt:lpstr>Система управления</vt:lpstr>
      <vt:lpstr>Ножка под углом</vt:lpstr>
      <vt:lpstr>Релейный регулятор</vt:lpstr>
      <vt:lpstr>Релейный регулятор</vt:lpstr>
      <vt:lpstr>Релейный регулятор</vt:lpstr>
      <vt:lpstr>Релейный регулятор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управления Релейный регулятор. Силовой мотор</dc:title>
  <dc:creator>Анастасия Мерецкая</dc:creator>
  <cp:lastModifiedBy>Илья</cp:lastModifiedBy>
  <cp:revision>29</cp:revision>
  <dcterms:created xsi:type="dcterms:W3CDTF">2019-08-23T10:04:09Z</dcterms:created>
  <dcterms:modified xsi:type="dcterms:W3CDTF">2020-03-16T19:34:15Z</dcterms:modified>
</cp:coreProperties>
</file>